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3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0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39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421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612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2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93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0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7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79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3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2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8C5A266-A754-4EFE-9CB5-B3EB8F89FD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196C3B-AF43-4B5E-9826-FF8879588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0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8644" y="133696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Правовое государство и гражданское общество</a:t>
            </a:r>
            <a:endParaRPr lang="ru-RU" sz="6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570" y="3726185"/>
            <a:ext cx="2987156" cy="29871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991537" y="5863690"/>
            <a:ext cx="3941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/>
              <a:t>Федорова </a:t>
            </a:r>
            <a:r>
              <a:rPr lang="ru-RU" dirty="0" smtClean="0"/>
              <a:t>Полина, 10 </a:t>
            </a:r>
            <a:r>
              <a:rPr lang="ru-RU" dirty="0"/>
              <a:t>"</a:t>
            </a:r>
            <a:r>
              <a:rPr lang="ru-RU" dirty="0" smtClean="0"/>
              <a:t>А«, школа 1260</a:t>
            </a:r>
          </a:p>
          <a:p>
            <a:pPr algn="r"/>
            <a:r>
              <a:rPr lang="ru-RU" dirty="0" smtClean="0"/>
              <a:t> 2015 г.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18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4422" y="1212981"/>
            <a:ext cx="7550021" cy="1392108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Правовое государство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738" y="2948472"/>
            <a:ext cx="10467391" cy="3639037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-Это государство, которое признает права человека вышей ценностью и чья власть ограниченна правом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933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992"/>
            <a:ext cx="10515600" cy="13255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/>
              <a:t>Признаки </a:t>
            </a:r>
            <a:r>
              <a:rPr lang="ru-RU" dirty="0" smtClean="0">
                <a:effectLst/>
              </a:rPr>
              <a:t>правового</a:t>
            </a:r>
            <a:br>
              <a:rPr lang="ru-RU" dirty="0" smtClean="0">
                <a:effectLst/>
              </a:rPr>
            </a:br>
            <a:r>
              <a:rPr lang="ru-RU" dirty="0" smtClean="0"/>
              <a:t>государства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327" y="1353555"/>
            <a:ext cx="10515600" cy="5149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 smtClean="0"/>
              <a:t>1)Верховенства права во всех сферах жизни общества </a:t>
            </a:r>
            <a:r>
              <a:rPr lang="ru-RU" i="1" dirty="0" smtClean="0"/>
              <a:t>(</a:t>
            </a:r>
            <a:r>
              <a:rPr lang="ru-RU" sz="1600" i="1" dirty="0"/>
              <a:t>Подчинение закону государства всех его органов, любых коллективов и объединений граждан, должностных лиц, каждого человека. Деятельность государства ограничена рамками </a:t>
            </a:r>
            <a:r>
              <a:rPr lang="ru-RU" sz="1600" i="1" dirty="0" smtClean="0"/>
              <a:t>права)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b="1" i="1" dirty="0" smtClean="0"/>
              <a:t>2)Эффективная система контроля и надзора </a:t>
            </a:r>
            <a:r>
              <a:rPr lang="ru-RU" i="1" dirty="0" smtClean="0"/>
              <a:t>(</a:t>
            </a:r>
            <a:r>
              <a:rPr lang="ru-RU" sz="1600" i="1" dirty="0"/>
              <a:t>Контроль за исполнением закона должны осуществлять специально созданные независимые суды, арбитражи и т. д</a:t>
            </a:r>
            <a:r>
              <a:rPr lang="ru-RU" sz="1600" i="1" dirty="0" smtClean="0"/>
              <a:t>.)</a:t>
            </a:r>
            <a:endParaRPr lang="ru-RU" sz="1800" i="1" dirty="0" smtClean="0"/>
          </a:p>
          <a:p>
            <a:pPr marL="0" indent="0">
              <a:buNone/>
            </a:pPr>
            <a:r>
              <a:rPr lang="ru-RU" b="1" i="1" dirty="0" smtClean="0"/>
              <a:t>3)Реальное разделение властей </a:t>
            </a:r>
            <a:r>
              <a:rPr lang="ru-RU" i="1" dirty="0" smtClean="0"/>
              <a:t>(</a:t>
            </a:r>
            <a:r>
              <a:rPr lang="ru-RU" sz="1600" i="1" dirty="0"/>
              <a:t>Наличие законодательной, исполнительной и судебной властей. При этом ни одному из государственных органов не принадлежит вся полнота государственной власти, поскольку действует система «сдержек и противовесов</a:t>
            </a:r>
            <a:r>
              <a:rPr lang="ru-RU" sz="1600" i="1" dirty="0" smtClean="0"/>
              <a:t>»)</a:t>
            </a:r>
            <a:endParaRPr lang="ru-RU" i="1" dirty="0" smtClean="0"/>
          </a:p>
          <a:p>
            <a:pPr marL="0" indent="0">
              <a:buNone/>
            </a:pPr>
            <a:r>
              <a:rPr lang="ru-RU" b="1" i="1" dirty="0" smtClean="0"/>
              <a:t>4)Полная гарантированность прав и свобод человека </a:t>
            </a:r>
            <a:r>
              <a:rPr lang="ru-RU" i="1" dirty="0" smtClean="0"/>
              <a:t>(</a:t>
            </a:r>
            <a:r>
              <a:rPr lang="ru-RU" sz="1600" i="1" dirty="0"/>
              <a:t>Признание прав и свобод человека высшей ценностью. Реальное обеспечение прав и свобод граждан, создание механизмов их полной </a:t>
            </a:r>
            <a:r>
              <a:rPr lang="ru-RU" sz="1600" i="1" dirty="0" smtClean="0"/>
              <a:t>гарантированности </a:t>
            </a:r>
            <a:r>
              <a:rPr lang="ru-RU" sz="1600" i="1" dirty="0"/>
              <a:t>и всесторонней </a:t>
            </a:r>
            <a:r>
              <a:rPr lang="ru-RU" sz="1600" i="1" dirty="0" smtClean="0"/>
              <a:t>защищенности)</a:t>
            </a:r>
            <a:endParaRPr lang="ru-RU" i="1" dirty="0" smtClean="0"/>
          </a:p>
          <a:p>
            <a:pPr marL="0" indent="0">
              <a:buNone/>
            </a:pPr>
            <a:r>
              <a:rPr lang="ru-RU" b="1" i="1" dirty="0" smtClean="0"/>
              <a:t>5)Взаимная ответственность государства и личности </a:t>
            </a:r>
            <a:r>
              <a:rPr lang="ru-RU" i="1" dirty="0" smtClean="0"/>
              <a:t>(</a:t>
            </a:r>
            <a:r>
              <a:rPr lang="ru-RU" sz="1400" i="1" dirty="0"/>
              <a:t>Граждане несут ответственность перед государством, государственная власть должна нести ответственность перед гражданами. Наличие эффективных форм контроля и надзора за осуществлением </a:t>
            </a:r>
            <a:r>
              <a:rPr lang="ru-RU" sz="1400" i="1" dirty="0" smtClean="0"/>
              <a:t>законов)</a:t>
            </a:r>
            <a:endParaRPr lang="ru-RU" i="1" dirty="0" smtClean="0"/>
          </a:p>
          <a:p>
            <a:pPr marL="0" indent="0">
              <a:buNone/>
            </a:pPr>
            <a:r>
              <a:rPr lang="ru-RU" b="1" i="1" dirty="0" smtClean="0"/>
              <a:t>6)Единство права и закона </a:t>
            </a:r>
            <a:r>
              <a:rPr lang="ru-RU" i="1" dirty="0" smtClean="0"/>
              <a:t>(</a:t>
            </a:r>
            <a:r>
              <a:rPr lang="ru-RU" sz="1400" i="1" dirty="0"/>
              <a:t>Соответствие любого нормативно-правового акта естественно-правовым началам, международно-правовым нормам о правах </a:t>
            </a:r>
            <a:r>
              <a:rPr lang="ru-RU" sz="1400" i="1" dirty="0" smtClean="0"/>
              <a:t>человека)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9447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/>
              <a:t>Предпосылки возникновения правового  государства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192" y="2435290"/>
            <a:ext cx="6643396" cy="24018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Рыночная экономика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b="1" dirty="0" smtClean="0"/>
              <a:t>Гражданское общество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/>
              <a:t>Высокий уровень правовой культуры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6387" y="838394"/>
            <a:ext cx="3486150" cy="3333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603" y="4690188"/>
            <a:ext cx="272415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3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5825" y="1296955"/>
            <a:ext cx="8165841" cy="128014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Гражданское общество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3183" y="2577097"/>
            <a:ext cx="10737980" cy="3489747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-Это совокупность всех некоммерческих и негосударственных организаций</a:t>
            </a:r>
          </a:p>
          <a:p>
            <a:pPr marL="0" indent="0">
              <a:buNone/>
            </a:pPr>
            <a:r>
              <a:rPr lang="ru-RU" i="1" dirty="0" smtClean="0"/>
              <a:t>-Это публичная сфера жизни общества</a:t>
            </a:r>
          </a:p>
          <a:p>
            <a:pPr marL="0" indent="0">
              <a:buNone/>
            </a:pPr>
            <a:r>
              <a:rPr lang="ru-RU" i="1" dirty="0" smtClean="0"/>
              <a:t>-Это свободная, самостоятельная активность граждан, ограниченная от прямого вмешательства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81820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/>
              <a:t>Признаки гражданского общества и </a:t>
            </a:r>
            <a:r>
              <a:rPr lang="ru-RU" dirty="0" smtClean="0"/>
              <a:t>его отличие </a:t>
            </a:r>
            <a:r>
              <a:rPr lang="ru-RU" dirty="0" smtClean="0"/>
              <a:t>от государства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92479"/>
              </p:ext>
            </p:extLst>
          </p:nvPr>
        </p:nvGraphicFramePr>
        <p:xfrm>
          <a:off x="1567543" y="1325565"/>
          <a:ext cx="9162661" cy="473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559"/>
                <a:gridCol w="4857102"/>
              </a:tblGrid>
              <a:tr h="443894">
                <a:tc>
                  <a:txBody>
                    <a:bodyPr/>
                    <a:lstStyle/>
                    <a:p>
                      <a:r>
                        <a:rPr lang="ru-RU" dirty="0" smtClean="0"/>
                        <a:t>Гражданское общество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Государство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Цель: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Цель: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Частные интересы 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Общие интересы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Средство: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Средство: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Убеждение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Принуждение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Субъекты: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Субъекты: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Сами люди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Органы власти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Разные виды связи между людьми: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Разные виды связи между людьми: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5764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Горизонтальные связи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Вертикальные власти</a:t>
                      </a:r>
                      <a:endParaRPr lang="ru-RU" i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74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/>
              <a:t>Структура гражданского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81813"/>
            <a:ext cx="10515600" cy="54149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1)Экономическая сфера</a:t>
            </a:r>
            <a:r>
              <a:rPr lang="ru-RU" dirty="0" smtClean="0"/>
              <a:t>: а) </a:t>
            </a:r>
            <a:r>
              <a:rPr lang="ru-RU" i="1" dirty="0" smtClean="0"/>
              <a:t>ассоциация предпринимателей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б) </a:t>
            </a:r>
            <a:r>
              <a:rPr lang="ru-RU" i="1" dirty="0" smtClean="0"/>
              <a:t>ассоциации потребителей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в) </a:t>
            </a:r>
            <a:r>
              <a:rPr lang="ru-RU" i="1" dirty="0" smtClean="0"/>
              <a:t>профсоюзы</a:t>
            </a:r>
          </a:p>
          <a:p>
            <a:pPr marL="0" indent="0">
              <a:buNone/>
            </a:pPr>
            <a:r>
              <a:rPr lang="ru-RU" b="1" dirty="0" smtClean="0"/>
              <a:t>2)Социальная сфера</a:t>
            </a:r>
            <a:r>
              <a:rPr lang="ru-RU" dirty="0" smtClean="0"/>
              <a:t>: а) </a:t>
            </a:r>
            <a:r>
              <a:rPr lang="ru-RU" i="1" dirty="0" smtClean="0"/>
              <a:t>правозащитная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б) </a:t>
            </a:r>
            <a:r>
              <a:rPr lang="ru-RU" i="1" dirty="0" smtClean="0"/>
              <a:t>экологические движения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в) </a:t>
            </a:r>
            <a:r>
              <a:rPr lang="ru-RU" i="1" dirty="0" smtClean="0"/>
              <a:t>антивоенные движения</a:t>
            </a:r>
          </a:p>
          <a:p>
            <a:pPr marL="0" indent="0">
              <a:buNone/>
            </a:pPr>
            <a:r>
              <a:rPr lang="ru-RU" b="1" dirty="0" smtClean="0"/>
              <a:t>3)Политическая сфера</a:t>
            </a:r>
            <a:r>
              <a:rPr lang="ru-RU" dirty="0" smtClean="0"/>
              <a:t>: а) </a:t>
            </a:r>
            <a:r>
              <a:rPr lang="ru-RU" i="1" dirty="0" smtClean="0"/>
              <a:t>партии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б) </a:t>
            </a:r>
            <a:r>
              <a:rPr lang="ru-RU" i="1" dirty="0" smtClean="0"/>
              <a:t>общественно-политические движения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в) </a:t>
            </a:r>
            <a:r>
              <a:rPr lang="ru-RU" i="1" dirty="0" smtClean="0"/>
              <a:t>независимые СМИ</a:t>
            </a:r>
          </a:p>
          <a:p>
            <a:pPr marL="0" indent="0">
              <a:buNone/>
            </a:pPr>
            <a:r>
              <a:rPr lang="ru-RU" b="1" dirty="0" smtClean="0"/>
              <a:t>4)Духовная сфера</a:t>
            </a:r>
            <a:r>
              <a:rPr lang="ru-RU" dirty="0" smtClean="0"/>
              <a:t>: а) </a:t>
            </a:r>
            <a:r>
              <a:rPr lang="ru-RU" i="1" dirty="0" smtClean="0"/>
              <a:t>религиозные организации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б) </a:t>
            </a:r>
            <a:r>
              <a:rPr lang="ru-RU" i="1" dirty="0" smtClean="0"/>
              <a:t>творческие союзы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в) </a:t>
            </a:r>
            <a:r>
              <a:rPr lang="ru-RU" i="1" dirty="0" smtClean="0"/>
              <a:t>независимые научные и образовательные организации</a:t>
            </a:r>
          </a:p>
          <a:p>
            <a:pPr marL="0" indent="0">
              <a:buNone/>
            </a:pPr>
            <a:r>
              <a:rPr lang="ru-RU" dirty="0" smtClean="0"/>
              <a:t>                    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1297" y="782411"/>
            <a:ext cx="1714500" cy="1504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5531" y="1654240"/>
            <a:ext cx="1854070" cy="18540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2469" y="3658566"/>
            <a:ext cx="3797656" cy="206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48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 smtClean="0"/>
              <a:t>Функции гражданского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408" y="2282824"/>
            <a:ext cx="10339874" cy="32595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 smtClean="0"/>
              <a:t>1)Защита интересов граждан (</a:t>
            </a:r>
            <a:r>
              <a:rPr lang="ru-RU" sz="3200" dirty="0"/>
              <a:t>Защита частных сфер жизни человека и гражданина</a:t>
            </a:r>
            <a:r>
              <a:rPr lang="ru-RU" sz="3200" dirty="0" smtClean="0"/>
              <a:t>.)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2)Выражение интересов людей</a:t>
            </a:r>
          </a:p>
          <a:p>
            <a:pPr marL="0" indent="0">
              <a:buNone/>
            </a:pPr>
            <a:r>
              <a:rPr lang="ru-RU" sz="3200" b="1" dirty="0" smtClean="0"/>
              <a:t>3)Реализация интересов (</a:t>
            </a:r>
            <a:r>
              <a:rPr lang="ru-RU" sz="2800" dirty="0"/>
              <a:t>Ф</a:t>
            </a:r>
            <a:r>
              <a:rPr lang="ru-RU" sz="2800" dirty="0" smtClean="0"/>
              <a:t>ункция </a:t>
            </a:r>
            <a:r>
              <a:rPr lang="ru-RU" sz="2800" dirty="0"/>
              <a:t>гражданского общества является так­же обеспечение некоторого минимального уровня необходи­мых средств к существованию всем членам общества, осо­бенно тем, кто сам не может этого добиться (инвалиды, престарелые, больные и т. п.).</a:t>
            </a:r>
            <a:r>
              <a:rPr lang="ru-RU" sz="3200" dirty="0" smtClean="0"/>
              <a:t>)</a:t>
            </a:r>
          </a:p>
          <a:p>
            <a:pPr marL="0" indent="0">
              <a:buNone/>
            </a:pPr>
            <a:r>
              <a:rPr lang="ru-RU" sz="3200" b="1" dirty="0" smtClean="0"/>
              <a:t>4)Самостоятельный контрольный за исполнением норм (</a:t>
            </a:r>
            <a:r>
              <a:rPr lang="ru-RU" sz="3200" dirty="0" smtClean="0"/>
              <a:t>На </a:t>
            </a:r>
            <a:r>
              <a:rPr lang="ru-RU" sz="3200" dirty="0"/>
              <a:t>базе ассоциаций гражданского общества создают­ся и развиваются механизмы общественного самоуправления.)</a:t>
            </a:r>
            <a:endParaRPr lang="ru-RU" sz="3200" b="1" dirty="0"/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35708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71</TotalTime>
  <Words>444</Words>
  <Application>Microsoft Office PowerPoint</Application>
  <PresentationFormat>Произвольный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Правовое государство и гражданское общество</vt:lpstr>
      <vt:lpstr>Правовое государство</vt:lpstr>
      <vt:lpstr>Признаки правового государства</vt:lpstr>
      <vt:lpstr>Предпосылки возникновения правового  государства</vt:lpstr>
      <vt:lpstr>Гражданское общество</vt:lpstr>
      <vt:lpstr>Признаки гражданского общества и его отличие от государства</vt:lpstr>
      <vt:lpstr>Структура гражданского общества</vt:lpstr>
      <vt:lpstr>Функции гражданского общества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государство и гражданское общество</dc:title>
  <dc:creator>Daniil</dc:creator>
  <cp:lastModifiedBy>Teacher</cp:lastModifiedBy>
  <cp:revision>10</cp:revision>
  <dcterms:created xsi:type="dcterms:W3CDTF">2015-04-22T15:36:20Z</dcterms:created>
  <dcterms:modified xsi:type="dcterms:W3CDTF">2015-08-18T08:25:49Z</dcterms:modified>
</cp:coreProperties>
</file>