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6" r:id="rId3"/>
    <p:sldId id="269" r:id="rId4"/>
    <p:sldId id="257" r:id="rId5"/>
    <p:sldId id="258" r:id="rId6"/>
    <p:sldId id="263" r:id="rId7"/>
    <p:sldId id="259" r:id="rId8"/>
    <p:sldId id="260" r:id="rId9"/>
    <p:sldId id="264" r:id="rId10"/>
    <p:sldId id="261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A7C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DB147-F057-4715-AC76-E2971B657E3F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0A4B4-01BA-4BEA-A4BA-4029EB866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8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0A4B4-01BA-4BEA-A4BA-4029EB86618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bryi-okhotnik-s-laskovym-prishchurom-138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85926"/>
            <a:ext cx="7786742" cy="46720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60648"/>
            <a:ext cx="7772400" cy="1362075"/>
          </a:xfrm>
          <a:solidFill>
            <a:srgbClr val="FF2D2D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Политические партии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23928" y="5526895"/>
            <a:ext cx="5076056" cy="93107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Мазурова Ангелина, 10 Б, школа 1260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2015 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65403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партий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74"/>
            <a:ext cx="9144000" cy="550072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800" u="sng" dirty="0" smtClean="0"/>
              <a:t>Политическая </a:t>
            </a:r>
            <a:r>
              <a:rPr lang="ru-RU" sz="3000" dirty="0" smtClean="0"/>
              <a:t> </a:t>
            </a:r>
            <a:r>
              <a:rPr lang="ru-RU" sz="2400" i="1" dirty="0" smtClean="0"/>
              <a:t>Борьба за власть в государстве и влияние на его политику, определение форм, средств и методов этой борьбы в зависимости от меняющейся обстановки </a:t>
            </a:r>
          </a:p>
          <a:p>
            <a:pPr marL="514350" indent="-514350">
              <a:buAutoNum type="arabicPeriod"/>
            </a:pPr>
            <a:r>
              <a:rPr lang="ru-RU" sz="2800" u="sng" dirty="0" smtClean="0"/>
              <a:t>Социального представительства </a:t>
            </a:r>
            <a:r>
              <a:rPr lang="ru-RU" sz="2400" i="1" dirty="0" smtClean="0"/>
              <a:t>Выражение интересов различных социальных групп</a:t>
            </a:r>
            <a:r>
              <a:rPr lang="ru-RU" sz="2800" u="sng" dirty="0" smtClean="0"/>
              <a:t> 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u="sng" dirty="0" smtClean="0"/>
              <a:t>Идеологическая  </a:t>
            </a:r>
            <a:r>
              <a:rPr lang="ru-RU" sz="2400" i="1" dirty="0" smtClean="0"/>
              <a:t>Разработка партийной идеологии и программы ведения , ведение пропаганды и формирование  общественного мнения</a:t>
            </a:r>
            <a:endParaRPr lang="ru-RU" sz="2800" u="sng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u="sng" dirty="0" smtClean="0"/>
              <a:t>Политического рекрутирования </a:t>
            </a:r>
            <a:r>
              <a:rPr lang="ru-RU" sz="2400" i="1" dirty="0" smtClean="0"/>
              <a:t>Подготовка и выдвижение кадров политиков</a:t>
            </a:r>
            <a:endParaRPr lang="ru-RU" sz="2800" u="sng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u="sng" dirty="0" smtClean="0"/>
              <a:t>Электоральная </a:t>
            </a:r>
            <a:r>
              <a:rPr lang="ru-RU" sz="2000" i="1" dirty="0" smtClean="0"/>
              <a:t> </a:t>
            </a:r>
            <a:r>
              <a:rPr lang="ru-RU" sz="2200" i="1" dirty="0" smtClean="0"/>
              <a:t>Организация и участие в избирательных  кампаниях по формированию органов власти</a:t>
            </a:r>
            <a:endParaRPr lang="ru-RU" sz="2200" u="sng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u="sng" dirty="0" smtClean="0"/>
              <a:t>Воспитательная  </a:t>
            </a:r>
            <a:r>
              <a:rPr lang="ru-RU" sz="2000" i="1" dirty="0" smtClean="0"/>
              <a:t>Политическое воспитание общества</a:t>
            </a:r>
            <a:endParaRPr lang="ru-RU" sz="2800" u="sng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u="sng" dirty="0" smtClean="0"/>
              <a:t>Социальной интеграции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ru-RU" sz="2800" u="sng" dirty="0" smtClean="0"/>
          </a:p>
          <a:p>
            <a:pPr marL="514350" indent="-514350">
              <a:buAutoNum type="arabicPeriod"/>
            </a:pPr>
            <a:endParaRPr lang="ru-RU" sz="3000" u="sng" dirty="0" smtClean="0"/>
          </a:p>
        </p:txBody>
      </p:sp>
      <p:pic>
        <p:nvPicPr>
          <p:cNvPr id="4" name="Рисунок 3" descr="len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1570" cy="14702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d57e_e9a328f4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191029" cy="3143272"/>
          </a:xfrm>
        </p:spPr>
      </p:pic>
      <p:pic>
        <p:nvPicPr>
          <p:cNvPr id="5" name="Рисунок 4" descr="11b7878fc3f39a5cfc208e3565fd2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288" y="214290"/>
            <a:ext cx="4733398" cy="3143272"/>
          </a:xfrm>
          <a:prstGeom prst="rect">
            <a:avLst/>
          </a:prstGeom>
        </p:spPr>
      </p:pic>
      <p:pic>
        <p:nvPicPr>
          <p:cNvPr id="6" name="Рисунок 5" descr="713829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876"/>
            <a:ext cx="4357686" cy="2896185"/>
          </a:xfrm>
          <a:prstGeom prst="rect">
            <a:avLst/>
          </a:prstGeom>
        </p:spPr>
      </p:pic>
      <p:pic>
        <p:nvPicPr>
          <p:cNvPr id="7" name="Рисунок 6" descr="IMG_71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500438"/>
            <a:ext cx="4111625" cy="3083719"/>
          </a:xfrm>
          <a:prstGeom prst="rect">
            <a:avLst/>
          </a:prstGeom>
        </p:spPr>
      </p:pic>
      <p:pic>
        <p:nvPicPr>
          <p:cNvPr id="8" name="Рисунок 7" descr="len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71570" cy="14702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Виды партийных систем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u="sng" dirty="0" smtClean="0"/>
              <a:t>Однопартийная</a:t>
            </a:r>
            <a:r>
              <a:rPr lang="ru-RU" dirty="0" smtClean="0"/>
              <a:t> </a:t>
            </a:r>
            <a:r>
              <a:rPr lang="ru-RU" sz="2800" i="1" dirty="0" smtClean="0"/>
              <a:t>Пример: КПСС в СССР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 </a:t>
            </a:r>
            <a:r>
              <a:rPr lang="ru-RU" u="sng" dirty="0" smtClean="0"/>
              <a:t>Двухпартийная</a:t>
            </a:r>
            <a:r>
              <a:rPr lang="ru-RU" dirty="0" smtClean="0"/>
              <a:t> </a:t>
            </a:r>
            <a:r>
              <a:rPr lang="ru-RU" sz="2800" i="1" dirty="0" smtClean="0"/>
              <a:t>Пример: Республиканская и Демократическая партии в США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Многопартийная </a:t>
            </a:r>
            <a:r>
              <a:rPr lang="ru-RU" sz="2800" i="1" dirty="0" smtClean="0"/>
              <a:t>Пример: партийная система в Дании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 </a:t>
            </a:r>
            <a:r>
              <a:rPr lang="ru-RU" u="sng" dirty="0" smtClean="0"/>
              <a:t>многопартийная система с доминирующей партией  </a:t>
            </a:r>
            <a:r>
              <a:rPr lang="ru-RU" sz="2800" i="1" dirty="0" smtClean="0"/>
              <a:t>Пример: партийная система в России</a:t>
            </a:r>
            <a:endParaRPr lang="ru-RU" sz="2800" i="1" dirty="0"/>
          </a:p>
        </p:txBody>
      </p:sp>
      <p:pic>
        <p:nvPicPr>
          <p:cNvPr id="4" name="Рисунок 3" descr="len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1570" cy="14702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6794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7189" y="-257176"/>
            <a:ext cx="9251189" cy="7400952"/>
          </a:xfrm>
        </p:spPr>
      </p:pic>
      <p:pic>
        <p:nvPicPr>
          <p:cNvPr id="5" name="Рисунок 4" descr="len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470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7686" y="6457890"/>
            <a:ext cx="464347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Автор работы: Мазурова Ангелина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143380"/>
            <a:ext cx="8229600" cy="79690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Политическая партия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72074"/>
            <a:ext cx="8229600" cy="15430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- организация, стремящаяся к достижению власти и представляющая интересы того или иного слоя общества</a:t>
            </a:r>
            <a:endParaRPr lang="ru-RU" i="1" dirty="0"/>
          </a:p>
        </p:txBody>
      </p:sp>
      <p:pic>
        <p:nvPicPr>
          <p:cNvPr id="4" name="Рисунок 3" descr="440370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14290"/>
            <a:ext cx="3786214" cy="285422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 descr="len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470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icle653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2063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929454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Признаки партии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9001156" cy="564360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3000" u="sng" dirty="0" smtClean="0"/>
              <a:t>наличие идеологии  </a:t>
            </a:r>
            <a:r>
              <a:rPr lang="ru-RU" sz="2000" i="1" dirty="0" smtClean="0"/>
              <a:t>(Идеология – система политических представлений об устройстве общества и государства, а также путях их развития)</a:t>
            </a:r>
          </a:p>
          <a:p>
            <a:pPr>
              <a:buNone/>
            </a:pPr>
            <a:r>
              <a:rPr lang="ru-RU" sz="2800" dirty="0" smtClean="0"/>
              <a:t>2. </a:t>
            </a:r>
            <a:r>
              <a:rPr lang="ru-RU" sz="2800" u="sng" dirty="0" smtClean="0"/>
              <a:t>наличие программы  </a:t>
            </a:r>
            <a:r>
              <a:rPr lang="ru-RU" sz="2000" i="1" dirty="0" smtClean="0"/>
              <a:t>(Политическая программа – документ, к котором формируются цели задачи партии)</a:t>
            </a:r>
            <a:endParaRPr lang="ru-RU" sz="2000" dirty="0" smtClean="0"/>
          </a:p>
          <a:p>
            <a:pPr>
              <a:buNone/>
            </a:pPr>
            <a:r>
              <a:rPr lang="ru-RU" sz="2800" dirty="0" smtClean="0"/>
              <a:t>3. </a:t>
            </a:r>
            <a:r>
              <a:rPr lang="ru-RU" sz="2800" u="sng" dirty="0" smtClean="0"/>
              <a:t>организация</a:t>
            </a:r>
            <a:r>
              <a:rPr lang="ru-RU" sz="2800" dirty="0" smtClean="0"/>
              <a:t>:        </a:t>
            </a:r>
          </a:p>
          <a:p>
            <a:pPr>
              <a:buNone/>
            </a:pPr>
            <a:r>
              <a:rPr lang="ru-RU" sz="2200" dirty="0" smtClean="0"/>
              <a:t>а) руководство</a:t>
            </a:r>
          </a:p>
          <a:p>
            <a:pPr>
              <a:buNone/>
            </a:pPr>
            <a:r>
              <a:rPr lang="ru-RU" sz="2200" dirty="0" smtClean="0"/>
              <a:t>б)членство</a:t>
            </a:r>
          </a:p>
          <a:p>
            <a:pPr>
              <a:buNone/>
            </a:pPr>
            <a:r>
              <a:rPr lang="ru-RU" sz="2200" dirty="0" smtClean="0"/>
              <a:t>в)сеть местных организаций</a:t>
            </a:r>
          </a:p>
          <a:p>
            <a:pPr>
              <a:buNone/>
            </a:pPr>
            <a:r>
              <a:rPr lang="ru-RU" sz="2800" dirty="0" smtClean="0"/>
              <a:t>4.нацеленность на завоевание и осуществление власти</a:t>
            </a:r>
          </a:p>
          <a:p>
            <a:pPr>
              <a:buNone/>
            </a:pPr>
            <a:r>
              <a:rPr lang="ru-RU" sz="2800" dirty="0" smtClean="0"/>
              <a:t>5.долговременность действия 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" name="Рисунок 7" descr="len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1570" cy="1470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572428" cy="58259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Виды партий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688" y="642918"/>
            <a:ext cx="88583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1. </a:t>
            </a:r>
            <a:r>
              <a:rPr lang="ru-RU" sz="3200" b="1" u="sng" dirty="0" smtClean="0"/>
              <a:t>по идеологии</a:t>
            </a:r>
          </a:p>
          <a:p>
            <a:r>
              <a:rPr lang="ru-RU" sz="2800" dirty="0" smtClean="0"/>
              <a:t>          а) </a:t>
            </a:r>
            <a:r>
              <a:rPr lang="ru-RU" sz="2800" u="sng" dirty="0" smtClean="0"/>
              <a:t>либеральные</a:t>
            </a:r>
            <a:r>
              <a:rPr lang="ru-RU" sz="2800" dirty="0" smtClean="0"/>
              <a:t> </a:t>
            </a:r>
            <a:r>
              <a:rPr lang="ru-RU" sz="2400" i="1" dirty="0" smtClean="0"/>
              <a:t>(ценности: личность , ее права и свободы)      Пример: «Яблоко», «Союз правых сил», 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u="sng" dirty="0" smtClean="0"/>
              <a:t>консервативные</a:t>
            </a:r>
            <a:r>
              <a:rPr lang="ru-RU" sz="2800" dirty="0" smtClean="0"/>
              <a:t> </a:t>
            </a:r>
            <a:r>
              <a:rPr lang="ru-RU" sz="2400" i="1" dirty="0" smtClean="0"/>
              <a:t>(ценности: семья, церковь, нация, государство, традиция и порядок) Пример: «Демократическая партия России», «Единая Россия»</a:t>
            </a:r>
            <a:endParaRPr lang="ru-RU" sz="2800" dirty="0" smtClean="0"/>
          </a:p>
          <a:p>
            <a:r>
              <a:rPr lang="ru-RU" sz="2800" dirty="0" smtClean="0"/>
              <a:t>в) </a:t>
            </a:r>
            <a:r>
              <a:rPr lang="ru-RU" sz="2800" u="sng" dirty="0" smtClean="0"/>
              <a:t>коммунистические</a:t>
            </a:r>
            <a:r>
              <a:rPr lang="ru-RU" sz="2800" dirty="0" smtClean="0"/>
              <a:t> </a:t>
            </a:r>
            <a:r>
              <a:rPr lang="ru-RU" sz="2400" i="1" dirty="0" smtClean="0"/>
              <a:t>(ценность – равенство ) Пример: «КПРФ»</a:t>
            </a:r>
            <a:endParaRPr lang="ru-RU" sz="2400" dirty="0" smtClean="0"/>
          </a:p>
          <a:p>
            <a:r>
              <a:rPr lang="ru-RU" sz="2800" dirty="0" smtClean="0"/>
              <a:t>г)</a:t>
            </a:r>
            <a:r>
              <a:rPr lang="ru-RU" sz="2800" u="sng" dirty="0" smtClean="0"/>
              <a:t> социал-демократические </a:t>
            </a:r>
            <a:r>
              <a:rPr lang="ru-RU" sz="2400" i="1" dirty="0" smtClean="0"/>
              <a:t>(ценность -  справедливость) Пример: «Справедливая Россия»</a:t>
            </a:r>
          </a:p>
          <a:p>
            <a:r>
              <a:rPr lang="ru-RU" sz="2400" dirty="0" err="1" smtClean="0"/>
              <a:t>д</a:t>
            </a:r>
            <a:r>
              <a:rPr lang="ru-RU" sz="2400" dirty="0" smtClean="0"/>
              <a:t>) </a:t>
            </a:r>
            <a:r>
              <a:rPr lang="ru-RU" sz="2800" u="sng" dirty="0" smtClean="0"/>
              <a:t>клерикальные</a:t>
            </a:r>
            <a:r>
              <a:rPr lang="ru-RU" sz="2800" dirty="0" smtClean="0"/>
              <a:t> </a:t>
            </a:r>
            <a:r>
              <a:rPr lang="ru-RU" sz="2400" i="1" dirty="0" smtClean="0"/>
              <a:t>(придерживаются религиозной идеологии)</a:t>
            </a:r>
            <a:r>
              <a:rPr lang="ru-RU" sz="2800" i="1" dirty="0" smtClean="0"/>
              <a:t> </a:t>
            </a:r>
            <a:r>
              <a:rPr lang="ru-RU" sz="2400" i="1" dirty="0" smtClean="0"/>
              <a:t>Пример: «За Русь святую» </a:t>
            </a:r>
            <a:endParaRPr lang="ru-RU" sz="2800" dirty="0" smtClean="0"/>
          </a:p>
          <a:p>
            <a:r>
              <a:rPr lang="ru-RU" sz="2800" dirty="0" smtClean="0"/>
              <a:t>е)</a:t>
            </a:r>
            <a:r>
              <a:rPr lang="ru-RU" sz="2800" u="sng" dirty="0" smtClean="0"/>
              <a:t> националистические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националистические</a:t>
            </a:r>
            <a:r>
              <a:rPr lang="ru-RU" sz="2400" i="1" dirty="0" smtClean="0"/>
              <a:t> и фашистские ценности )</a:t>
            </a:r>
            <a:r>
              <a:rPr lang="ru-RU" sz="2800" dirty="0" smtClean="0"/>
              <a:t> </a:t>
            </a:r>
            <a:r>
              <a:rPr lang="ru-RU" sz="2400" i="1" dirty="0" smtClean="0"/>
              <a:t>«ЛДПР», «Народная национальная партия»</a:t>
            </a:r>
            <a:endParaRPr lang="ru-RU" sz="2800" dirty="0" smtClean="0"/>
          </a:p>
          <a:p>
            <a:endParaRPr lang="ru-RU" sz="2800" b="1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7" name="Рисунок 6" descr="len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1570" cy="14702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429684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2. </a:t>
            </a:r>
            <a:r>
              <a:rPr lang="ru-RU" b="1" dirty="0" smtClean="0"/>
              <a:t>по отношению к власти</a:t>
            </a:r>
          </a:p>
          <a:p>
            <a:pPr>
              <a:buNone/>
            </a:pPr>
            <a:r>
              <a:rPr lang="ru-RU" sz="2800" dirty="0" smtClean="0"/>
              <a:t>а) </a:t>
            </a:r>
            <a:r>
              <a:rPr lang="ru-RU" sz="2800" u="sng" dirty="0" smtClean="0"/>
              <a:t>правящие</a:t>
            </a:r>
            <a:r>
              <a:rPr lang="ru-RU" sz="2800" dirty="0" smtClean="0"/>
              <a:t> (находящиеся у власти) </a:t>
            </a:r>
            <a:r>
              <a:rPr lang="ru-RU" sz="2400" i="1" dirty="0" smtClean="0"/>
              <a:t>Пример: «ЛДПР», «Справедливая Россия»                </a:t>
            </a:r>
          </a:p>
          <a:p>
            <a:pPr>
              <a:buNone/>
            </a:pPr>
            <a:r>
              <a:rPr lang="ru-RU" sz="2800" dirty="0" smtClean="0"/>
              <a:t>б) </a:t>
            </a:r>
            <a:r>
              <a:rPr lang="ru-RU" sz="2800" u="sng" dirty="0" smtClean="0"/>
              <a:t>оппозиционные</a:t>
            </a:r>
            <a:r>
              <a:rPr lang="ru-RU" sz="2800" dirty="0" smtClean="0"/>
              <a:t> (не находящиеся у власти) </a:t>
            </a:r>
            <a:r>
              <a:rPr lang="ru-RU" sz="2400" i="1" dirty="0" smtClean="0"/>
              <a:t>Пример: «Яблоко»,  «Патриоты России»</a:t>
            </a:r>
            <a:endParaRPr lang="ru-RU" sz="2800" u="sng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58259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Виды партий </a:t>
            </a:r>
            <a:endParaRPr lang="ru-RU" dirty="0"/>
          </a:p>
        </p:txBody>
      </p:sp>
      <p:pic>
        <p:nvPicPr>
          <p:cNvPr id="10" name="Рисунок 9" descr="len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1570" cy="1470284"/>
          </a:xfrm>
          <a:prstGeom prst="rect">
            <a:avLst/>
          </a:prstGeom>
        </p:spPr>
      </p:pic>
      <p:pic>
        <p:nvPicPr>
          <p:cNvPr id="13" name="Рисунок 12" descr="294492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286124"/>
            <a:ext cx="4397585" cy="2928958"/>
          </a:xfrm>
          <a:prstGeom prst="rect">
            <a:avLst/>
          </a:prstGeom>
        </p:spPr>
      </p:pic>
      <p:pic>
        <p:nvPicPr>
          <p:cNvPr id="14" name="Рисунок 13" descr="009812060004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286124"/>
            <a:ext cx="3786214" cy="28396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Виды партий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/>
              <a:t>3. </a:t>
            </a:r>
            <a:r>
              <a:rPr lang="ru-RU" sz="3600" b="1" u="sng" dirty="0" smtClean="0"/>
              <a:t>по отношению к парламенту  </a:t>
            </a:r>
          </a:p>
          <a:p>
            <a:pPr>
              <a:buNone/>
            </a:pPr>
            <a:r>
              <a:rPr lang="ru-RU" sz="2400" dirty="0" smtClean="0"/>
              <a:t>а) </a:t>
            </a:r>
            <a:r>
              <a:rPr lang="ru-RU" sz="2400" u="sng" dirty="0" smtClean="0"/>
              <a:t>парламентские</a:t>
            </a:r>
            <a:r>
              <a:rPr lang="ru-RU" sz="2400" dirty="0" smtClean="0"/>
              <a:t>  </a:t>
            </a:r>
            <a:r>
              <a:rPr lang="ru-RU" sz="2400" i="1" dirty="0" smtClean="0"/>
              <a:t>Пример: «Справедливая Россия», «Единая Россия»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б) </a:t>
            </a:r>
            <a:r>
              <a:rPr lang="ru-RU" sz="2400" u="sng" dirty="0" smtClean="0"/>
              <a:t>непарламентские</a:t>
            </a:r>
            <a:r>
              <a:rPr lang="ru-RU" sz="2400" dirty="0" smtClean="0"/>
              <a:t> </a:t>
            </a:r>
            <a:r>
              <a:rPr lang="ru-RU" sz="2400" i="1" dirty="0" smtClean="0"/>
              <a:t>Пример: «Правое дело», «Яблоко»</a:t>
            </a:r>
            <a:endParaRPr lang="ru-RU" sz="2400" dirty="0" smtClean="0"/>
          </a:p>
          <a:p>
            <a:pPr>
              <a:buNone/>
            </a:pPr>
            <a:r>
              <a:rPr lang="ru-RU" sz="3600" dirty="0" smtClean="0"/>
              <a:t>4.</a:t>
            </a:r>
            <a:r>
              <a:rPr lang="ru-RU" sz="3600" b="1" u="sng" dirty="0" smtClean="0"/>
              <a:t>по отношению к закону</a:t>
            </a:r>
          </a:p>
          <a:p>
            <a:pPr>
              <a:buNone/>
            </a:pPr>
            <a:r>
              <a:rPr lang="ru-RU" sz="2400" dirty="0" smtClean="0"/>
              <a:t>а)Легальные </a:t>
            </a:r>
            <a:r>
              <a:rPr lang="ru-RU" sz="2400" i="1" dirty="0" smtClean="0"/>
              <a:t>(разрешенные и зарегистрированные) Пример: «КПРФ», Партия «Новая Россия»</a:t>
            </a:r>
            <a:endParaRPr lang="ru-RU" sz="3600" dirty="0" smtClean="0"/>
          </a:p>
          <a:p>
            <a:pPr>
              <a:buNone/>
            </a:pPr>
            <a:r>
              <a:rPr lang="ru-RU" sz="2800" dirty="0" smtClean="0"/>
              <a:t>б)нелегальные </a:t>
            </a:r>
            <a:r>
              <a:rPr lang="ru-RU" sz="2400" i="1" dirty="0" smtClean="0"/>
              <a:t>(запрещенные и незарегистрированные)</a:t>
            </a:r>
          </a:p>
          <a:p>
            <a:pPr>
              <a:buNone/>
            </a:pPr>
            <a:r>
              <a:rPr lang="ru-RU" sz="2400" i="1" dirty="0" smtClean="0"/>
              <a:t>Пример: Партия «Другая Россия», «Великая Россия»</a:t>
            </a:r>
          </a:p>
          <a:p>
            <a:pPr>
              <a:buNone/>
            </a:pPr>
            <a:r>
              <a:rPr lang="ru-RU" sz="2800" dirty="0" smtClean="0"/>
              <a:t>в) полулегальные </a:t>
            </a:r>
            <a:r>
              <a:rPr lang="ru-RU" sz="2000" i="1" dirty="0" smtClean="0"/>
              <a:t>( </a:t>
            </a:r>
            <a:r>
              <a:rPr lang="ru-RU" sz="2400" i="1" dirty="0" smtClean="0"/>
              <a:t>разрешенные, но незарегистрированные)</a:t>
            </a:r>
            <a:endParaRPr lang="ru-RU" sz="2800" dirty="0" smtClean="0"/>
          </a:p>
          <a:p>
            <a:endParaRPr lang="ru-RU" sz="3600" u="sng" dirty="0" smtClean="0"/>
          </a:p>
          <a:p>
            <a:endParaRPr lang="ru-RU" sz="3600" u="sng" dirty="0" smtClean="0"/>
          </a:p>
          <a:p>
            <a:endParaRPr lang="ru-RU" dirty="0"/>
          </a:p>
        </p:txBody>
      </p:sp>
      <p:pic>
        <p:nvPicPr>
          <p:cNvPr id="7" name="Рисунок 6" descr="len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70" cy="14702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Виды партий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1814490"/>
            <a:ext cx="8715436" cy="50435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5. </a:t>
            </a:r>
            <a:r>
              <a:rPr lang="ru-RU" b="1" u="sng" dirty="0" smtClean="0"/>
              <a:t>по методу деятельности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sz="2800" dirty="0" smtClean="0"/>
              <a:t>а) реформистские (используют законные методы борьбы)</a:t>
            </a:r>
          </a:p>
          <a:p>
            <a:pPr>
              <a:buNone/>
            </a:pPr>
            <a:r>
              <a:rPr lang="ru-RU" sz="2800" dirty="0" smtClean="0"/>
              <a:t>б) радикальные (используют быстры способы борьбы, часто незаконные)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b="1" u="sng" dirty="0" smtClean="0"/>
              <a:t>по характеру членства</a:t>
            </a:r>
          </a:p>
          <a:p>
            <a:pPr>
              <a:buNone/>
            </a:pPr>
            <a:r>
              <a:rPr lang="ru-RU" sz="2800" dirty="0" smtClean="0"/>
              <a:t>а) кадровые (небольшое количество членов, профессионалы, работают перед выборами)</a:t>
            </a:r>
          </a:p>
          <a:p>
            <a:pPr>
              <a:buNone/>
            </a:pPr>
            <a:r>
              <a:rPr lang="ru-RU" sz="2800" dirty="0" smtClean="0"/>
              <a:t>б) массовые (большое количество членов, членом может стать кто угодно, действуют постоянно, жесткая дисциплина)</a:t>
            </a:r>
            <a:endParaRPr lang="ru-RU" sz="2800" dirty="0"/>
          </a:p>
        </p:txBody>
      </p:sp>
      <p:pic>
        <p:nvPicPr>
          <p:cNvPr id="5" name="Рисунок 4" descr="len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1570" cy="14702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_Just_Russia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0"/>
            <a:ext cx="1571636" cy="1923682"/>
          </a:xfrm>
        </p:spPr>
      </p:pic>
      <p:pic>
        <p:nvPicPr>
          <p:cNvPr id="5" name="Рисунок 4" descr="210px-Великая_Росс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071942"/>
            <a:ext cx="2071702" cy="2091432"/>
          </a:xfrm>
          <a:prstGeom prst="rect">
            <a:avLst/>
          </a:prstGeom>
        </p:spPr>
      </p:pic>
      <p:pic>
        <p:nvPicPr>
          <p:cNvPr id="7" name="Рисунок 6" descr="2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0"/>
            <a:ext cx="2864150" cy="1928826"/>
          </a:xfrm>
          <a:prstGeom prst="rect">
            <a:avLst/>
          </a:prstGeom>
        </p:spPr>
      </p:pic>
      <p:pic>
        <p:nvPicPr>
          <p:cNvPr id="8" name="Рисунок 7" descr="1226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357694"/>
            <a:ext cx="2571737" cy="1928802"/>
          </a:xfrm>
          <a:prstGeom prst="rect">
            <a:avLst/>
          </a:prstGeom>
        </p:spPr>
      </p:pic>
      <p:pic>
        <p:nvPicPr>
          <p:cNvPr id="10" name="Рисунок 9" descr="bc6f174fae18d32d7bf5affc1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000240"/>
            <a:ext cx="1828800" cy="752856"/>
          </a:xfrm>
          <a:prstGeom prst="rect">
            <a:avLst/>
          </a:prstGeom>
        </p:spPr>
      </p:pic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71678"/>
            <a:ext cx="3345388" cy="1714512"/>
          </a:xfrm>
          <a:prstGeom prst="rect">
            <a:avLst/>
          </a:prstGeom>
        </p:spPr>
      </p:pic>
      <p:pic>
        <p:nvPicPr>
          <p:cNvPr id="12" name="Рисунок 11" descr="31321_9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38" y="0"/>
            <a:ext cx="1866896" cy="1866896"/>
          </a:xfrm>
          <a:prstGeom prst="rect">
            <a:avLst/>
          </a:prstGeom>
        </p:spPr>
      </p:pic>
      <p:pic>
        <p:nvPicPr>
          <p:cNvPr id="13" name="Рисунок 12" descr="0b18d29cc325d85266106fc3416443e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950" y="3000372"/>
            <a:ext cx="2428892" cy="1613033"/>
          </a:xfrm>
          <a:prstGeom prst="rect">
            <a:avLst/>
          </a:prstGeom>
        </p:spPr>
      </p:pic>
      <p:pic>
        <p:nvPicPr>
          <p:cNvPr id="14" name="Рисунок 13" descr="S200xU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7950" y="4857760"/>
            <a:ext cx="2514618" cy="1571636"/>
          </a:xfrm>
          <a:prstGeom prst="rect">
            <a:avLst/>
          </a:prstGeom>
        </p:spPr>
      </p:pic>
      <p:pic>
        <p:nvPicPr>
          <p:cNvPr id="15" name="Рисунок 14" descr="0c6fc2383c8b3d54a10c2891265185fc.vlad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4744" y="2143116"/>
            <a:ext cx="2179588" cy="1643074"/>
          </a:xfrm>
          <a:prstGeom prst="rect">
            <a:avLst/>
          </a:prstGeom>
        </p:spPr>
      </p:pic>
      <p:pic>
        <p:nvPicPr>
          <p:cNvPr id="16" name="Рисунок 15" descr="leni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071570" cy="147028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</TotalTime>
  <Words>522</Words>
  <Application>Microsoft Office PowerPoint</Application>
  <PresentationFormat>Экран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Политические партии</vt:lpstr>
      <vt:lpstr>Политическая партия</vt:lpstr>
      <vt:lpstr>Презентация PowerPoint</vt:lpstr>
      <vt:lpstr>Признаки партии</vt:lpstr>
      <vt:lpstr>Виды партий </vt:lpstr>
      <vt:lpstr>Виды партий </vt:lpstr>
      <vt:lpstr>Виды партий</vt:lpstr>
      <vt:lpstr>Виды партий</vt:lpstr>
      <vt:lpstr>Презентация PowerPoint</vt:lpstr>
      <vt:lpstr>Функции партий </vt:lpstr>
      <vt:lpstr>Презентация PowerPoint</vt:lpstr>
      <vt:lpstr>Виды партийных систем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Политические партии</dc:title>
  <dc:creator>Ангелина Мазурова</dc:creator>
  <cp:lastModifiedBy>Teacher</cp:lastModifiedBy>
  <cp:revision>4</cp:revision>
  <dcterms:created xsi:type="dcterms:W3CDTF">2015-04-12T07:04:06Z</dcterms:created>
  <dcterms:modified xsi:type="dcterms:W3CDTF">2015-08-18T08:08:04Z</dcterms:modified>
</cp:coreProperties>
</file>