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8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7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8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1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0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8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5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6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5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1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2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A504460-1884-4089-96B0-472ACA5CA052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96E005F-3D26-41F0-99D2-49E768BD6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6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857" y="1082697"/>
            <a:ext cx="8825658" cy="2677648"/>
          </a:xfrm>
        </p:spPr>
        <p:txBody>
          <a:bodyPr/>
          <a:lstStyle/>
          <a:p>
            <a:r>
              <a:rPr lang="ru-RU" dirty="0" smtClean="0"/>
              <a:t>Межнациональные отношения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2277" y="4338841"/>
            <a:ext cx="8825658" cy="861420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1600" i="1" dirty="0" smtClean="0"/>
              <a:t>Это отношения между этносами ( народами ), охватывающие все сферы общественной жизни</a:t>
            </a:r>
          </a:p>
          <a:p>
            <a:r>
              <a:rPr lang="ru-RU" sz="1600" i="1" dirty="0" smtClean="0"/>
              <a:t>Этнос-</a:t>
            </a:r>
            <a:r>
              <a:rPr lang="ru-RU" sz="1600" i="1" dirty="0"/>
              <a:t>и</a:t>
            </a:r>
            <a:r>
              <a:rPr lang="ru-RU" sz="1600" i="1" dirty="0" smtClean="0"/>
              <a:t>сторически </a:t>
            </a:r>
            <a:r>
              <a:rPr lang="ru-RU" sz="1600" i="1" dirty="0"/>
              <a:t>сложившаяся общность людей (племя, народность, нация), имеющая социальную целостность и своеобразно-индивидуальный стереотип поведения</a:t>
            </a:r>
            <a:r>
              <a:rPr lang="ru-RU" sz="1600" i="1" dirty="0" smtClean="0"/>
              <a:t>.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</a:rPr>
              <a:t>Федорова </a:t>
            </a:r>
            <a:r>
              <a:rPr lang="ru-RU" sz="1200" b="1" i="1" dirty="0" smtClean="0">
                <a:solidFill>
                  <a:schemeClr val="tx1"/>
                </a:solidFill>
              </a:rPr>
              <a:t>Полина, 10 </a:t>
            </a:r>
            <a:r>
              <a:rPr lang="ru-RU" sz="1200" b="1" i="1" dirty="0" smtClean="0">
                <a:solidFill>
                  <a:schemeClr val="tx1"/>
                </a:solidFill>
              </a:rPr>
              <a:t>«а</a:t>
            </a:r>
            <a:r>
              <a:rPr lang="ru-RU" sz="1200" b="1" i="1" dirty="0" smtClean="0">
                <a:solidFill>
                  <a:schemeClr val="tx1"/>
                </a:solidFill>
              </a:rPr>
              <a:t>», школа 1260, </a:t>
            </a:r>
            <a:r>
              <a:rPr lang="ru-RU" sz="1200" b="1" i="1" dirty="0" smtClean="0">
                <a:solidFill>
                  <a:schemeClr val="tx1"/>
                </a:solidFill>
              </a:rPr>
              <a:t>2015г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30515"/>
              </p:ext>
            </p:extLst>
          </p:nvPr>
        </p:nvGraphicFramePr>
        <p:xfrm>
          <a:off x="7072603" y="1382279"/>
          <a:ext cx="4609323" cy="54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323"/>
              </a:tblGrid>
              <a:tr h="737468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Межгосударственное сотрудничество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aseline="0" dirty="0" smtClean="0"/>
                        <a:t>(</a:t>
                      </a:r>
                      <a:r>
                        <a:rPr lang="ru-RU" b="1" baseline="0" dirty="0" smtClean="0"/>
                        <a:t>интеграция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714893"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Экономическая(валюта)</a:t>
                      </a:r>
                      <a:endParaRPr lang="ru-RU" dirty="0"/>
                    </a:p>
                  </a:txBody>
                  <a:tcPr/>
                </a:tc>
              </a:tr>
              <a:tr h="145335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Культурная-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функциональная взаимозависимость между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элементами культуры (обычаями, институтами, культурными практиками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ит.п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 )</a:t>
                      </a:r>
                      <a:endParaRPr lang="ru-RU" dirty="0"/>
                    </a:p>
                  </a:txBody>
                  <a:tcPr/>
                </a:tc>
              </a:tr>
              <a:tr h="2543363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Политическая-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объединение, слияние политических сил в рамках государственных или межгосударственных структур, политических институтов с целью достижения определённой политической общности, стабильности развития государств и обществ.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498" y="414596"/>
            <a:ext cx="6774024" cy="125091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Межэтническое сотрудничество</a:t>
            </a:r>
            <a:endParaRPr lang="ru-RU" sz="36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069660"/>
              </p:ext>
            </p:extLst>
          </p:nvPr>
        </p:nvGraphicFramePr>
        <p:xfrm>
          <a:off x="447869" y="1554480"/>
          <a:ext cx="351764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640"/>
              </a:tblGrid>
              <a:tr h="301797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Внутри государства</a:t>
                      </a:r>
                      <a:endParaRPr lang="ru-RU" b="0" dirty="0"/>
                    </a:p>
                  </a:txBody>
                  <a:tcPr/>
                </a:tc>
              </a:tr>
              <a:tr h="301797">
                <a:tc>
                  <a:txBody>
                    <a:bodyPr/>
                    <a:lstStyle/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r>
                        <a:rPr lang="ru-RU" dirty="0" smtClean="0"/>
                        <a:t>Этническое смешивание</a:t>
                      </a:r>
                      <a:endParaRPr lang="ru-RU" dirty="0"/>
                    </a:p>
                  </a:txBody>
                  <a:tcPr/>
                </a:tc>
              </a:tr>
              <a:tr h="2112578">
                <a:tc>
                  <a:txBody>
                    <a:bodyPr/>
                    <a:lstStyle/>
                    <a:p>
                      <a:r>
                        <a:rPr lang="ru-RU" dirty="0" smtClean="0"/>
                        <a:t>Ассимиляция-поглощение развитого этноса мелких</a:t>
                      </a:r>
                      <a:r>
                        <a:rPr lang="ru-RU" baseline="0" dirty="0" smtClean="0"/>
                        <a:t> этносов(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Украиниза́ция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политика продвижения и внедрения элементов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украинского языка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украинской культуры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 различные сферы жизни)</a:t>
                      </a:r>
                      <a:endParaRPr lang="ru-RU" dirty="0"/>
                    </a:p>
                  </a:txBody>
                  <a:tcPr/>
                </a:tc>
              </a:tr>
              <a:tr h="1659883">
                <a:tc>
                  <a:txBody>
                    <a:bodyPr/>
                    <a:lstStyle/>
                    <a:p>
                      <a:r>
                        <a:rPr lang="ru-RU" dirty="0" smtClean="0"/>
                        <a:t>Аккультурация-заимствование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чужой культуры при сохранении своей(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многократное увеличения потоков миграции из одних регионов в другие)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771192" y="1334278"/>
            <a:ext cx="587828" cy="66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287208" y="1334278"/>
            <a:ext cx="587829" cy="66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44" y="2791894"/>
            <a:ext cx="2695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8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191" y="8316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Межэтнические конфликты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191" y="3215887"/>
            <a:ext cx="10515600" cy="13001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i="1" dirty="0" smtClean="0"/>
              <a:t>-Это форма межэтнических отношений, которая представляет собой открытое противостояние и столкновение различных этнических групп</a:t>
            </a:r>
          </a:p>
          <a:p>
            <a:pPr marL="0" indent="0">
              <a:buNone/>
            </a:pPr>
            <a:r>
              <a:rPr lang="ru-RU" sz="2400" b="1" i="1" dirty="0" smtClean="0"/>
              <a:t>Пример:</a:t>
            </a:r>
          </a:p>
          <a:p>
            <a:pPr marL="0" indent="0">
              <a:buNone/>
            </a:pPr>
            <a:r>
              <a:rPr lang="ru-RU" sz="2400" dirty="0"/>
              <a:t>Шри-Ланка </a:t>
            </a:r>
            <a:r>
              <a:rPr lang="ru-RU" sz="2400" dirty="0" smtClean="0"/>
              <a:t>(</a:t>
            </a:r>
            <a:r>
              <a:rPr lang="ru-RU" sz="2400" dirty="0" err="1" smtClean="0"/>
              <a:t>сингалы</a:t>
            </a:r>
            <a:r>
              <a:rPr lang="ru-RU" sz="2400" dirty="0"/>
              <a:t> против тамилов)</a:t>
            </a:r>
          </a:p>
          <a:p>
            <a:pPr marL="0" indent="0">
              <a:buNone/>
            </a:pP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25" y="4039680"/>
            <a:ext cx="4228420" cy="27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sz="3600" dirty="0" smtClean="0"/>
              <a:t>Причины межэтнических конфликтов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742" y="1046260"/>
            <a:ext cx="11691258" cy="53172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1)Социально-психологические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причины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2500" b="1" dirty="0" err="1" smtClean="0">
                <a:solidFill>
                  <a:schemeClr val="tx1"/>
                </a:solidFill>
              </a:rPr>
              <a:t>Этноцентризм</a:t>
            </a:r>
            <a:r>
              <a:rPr lang="ru-RU" sz="2500" dirty="0" smtClean="0">
                <a:solidFill>
                  <a:schemeClr val="tx1"/>
                </a:solidFill>
              </a:rPr>
              <a:t>(</a:t>
            </a:r>
            <a:r>
              <a:rPr lang="ru-RU" sz="2500" dirty="0" smtClean="0">
                <a:solidFill>
                  <a:srgbClr val="FF0000"/>
                </a:solidFill>
              </a:rPr>
              <a:t>неправильное представление одной нации по отношению к другой, основанное на идеи превосходства</a:t>
            </a:r>
            <a:r>
              <a:rPr lang="ru-RU" sz="2500" dirty="0" smtClean="0">
                <a:solidFill>
                  <a:schemeClr val="tx1"/>
                </a:solidFill>
              </a:rPr>
              <a:t>)</a:t>
            </a:r>
            <a:r>
              <a:rPr lang="ru-RU" sz="25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500" b="1" i="1" dirty="0" smtClean="0">
                <a:solidFill>
                  <a:schemeClr val="tx1"/>
                </a:solidFill>
              </a:rPr>
              <a:t>Пример</a:t>
            </a:r>
            <a:r>
              <a:rPr lang="ru-RU" sz="2500" dirty="0" smtClean="0">
                <a:solidFill>
                  <a:schemeClr val="tx1"/>
                </a:solidFill>
              </a:rPr>
              <a:t>: отношение </a:t>
            </a:r>
            <a:r>
              <a:rPr lang="ru-RU" sz="2500" dirty="0">
                <a:solidFill>
                  <a:schemeClr val="tx1"/>
                </a:solidFill>
              </a:rPr>
              <a:t>первых европейских поселенцев к коренным жителям Америки и отношение к «неарийским» народам в нацистской </a:t>
            </a:r>
            <a:r>
              <a:rPr lang="ru-RU" sz="2500" dirty="0">
                <a:solidFill>
                  <a:schemeClr val="bg1"/>
                </a:solidFill>
              </a:rPr>
              <a:t>Германии. 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500" b="1" dirty="0" smtClean="0"/>
              <a:t>-Ксенофобия </a:t>
            </a:r>
            <a:r>
              <a:rPr lang="ru-RU" sz="2500" dirty="0" smtClean="0"/>
              <a:t>(</a:t>
            </a:r>
            <a:r>
              <a:rPr lang="ru-RU" sz="2500" dirty="0" smtClean="0">
                <a:solidFill>
                  <a:srgbClr val="FF0000"/>
                </a:solidFill>
              </a:rPr>
              <a:t>Нетерпимость </a:t>
            </a:r>
            <a:r>
              <a:rPr lang="ru-RU" sz="2500" dirty="0">
                <a:solidFill>
                  <a:srgbClr val="FF0000"/>
                </a:solidFill>
              </a:rPr>
              <a:t>к чужому, незнакомому, </a:t>
            </a:r>
            <a:r>
              <a:rPr lang="ru-RU" sz="2500" dirty="0" smtClean="0">
                <a:solidFill>
                  <a:srgbClr val="FF0000"/>
                </a:solidFill>
              </a:rPr>
              <a:t>иностранному</a:t>
            </a:r>
            <a:r>
              <a:rPr lang="ru-RU" sz="25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500" b="1" i="1" dirty="0" smtClean="0"/>
              <a:t>Пример: </a:t>
            </a:r>
            <a:r>
              <a:rPr lang="ru-RU" sz="2500" dirty="0">
                <a:solidFill>
                  <a:schemeClr val="tx1"/>
                </a:solidFill>
              </a:rPr>
              <a:t>«Я вижу его – он незнакомец, чужак», </a:t>
            </a:r>
            <a:r>
              <a:rPr lang="ru-RU" sz="2500" dirty="0" smtClean="0">
                <a:solidFill>
                  <a:schemeClr val="tx1"/>
                </a:solidFill>
              </a:rPr>
              <a:t>«</a:t>
            </a:r>
            <a:r>
              <a:rPr lang="ru-RU" sz="2500" dirty="0">
                <a:solidFill>
                  <a:schemeClr val="tx1"/>
                </a:solidFill>
              </a:rPr>
              <a:t>Он толстый», «Он темнокожий», «Он уродливый», «Он инвалид». Не имеет значения, в чем суть отличия – в расе, фигуре, росте, типе внешности, уровне достатка, физическом здоровье. Ксенофоба пугает отличие от него самого или от представителей </a:t>
            </a:r>
            <a:r>
              <a:rPr lang="ru-RU" sz="2500" dirty="0" smtClean="0">
                <a:solidFill>
                  <a:schemeClr val="tx1"/>
                </a:solidFill>
              </a:rPr>
              <a:t>группы</a:t>
            </a:r>
            <a:endParaRPr lang="ru-RU" sz="25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194319"/>
            <a:ext cx="9272555" cy="709127"/>
          </a:xfrm>
        </p:spPr>
        <p:txBody>
          <a:bodyPr/>
          <a:lstStyle/>
          <a:p>
            <a:r>
              <a:rPr lang="ru-RU" dirty="0"/>
              <a:t>Причины межэтнических </a:t>
            </a:r>
            <a:r>
              <a:rPr lang="ru-RU" dirty="0" smtClean="0"/>
              <a:t>конфликтов</a:t>
            </a:r>
            <a:br>
              <a:rPr lang="ru-RU" dirty="0" smtClean="0"/>
            </a:br>
            <a:r>
              <a:rPr lang="ru-RU" b="1" dirty="0">
                <a:solidFill>
                  <a:schemeClr val="bg1"/>
                </a:solidFill>
              </a:rPr>
              <a:t>1)Социально-психологические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причины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/>
              <a:t>-</a:t>
            </a:r>
            <a:r>
              <a:rPr lang="ru-RU" sz="2500" b="1" dirty="0"/>
              <a:t>Национализм</a:t>
            </a:r>
            <a:r>
              <a:rPr lang="ru-RU" sz="2500" dirty="0"/>
              <a:t>(</a:t>
            </a:r>
            <a:r>
              <a:rPr lang="ru-RU" sz="2500" dirty="0">
                <a:solidFill>
                  <a:srgbClr val="FF0000"/>
                </a:solidFill>
              </a:rPr>
              <a:t>идея превосходства своей нации над другими</a:t>
            </a:r>
            <a:r>
              <a:rPr lang="ru-RU" sz="2500" dirty="0"/>
              <a:t>)</a:t>
            </a:r>
          </a:p>
          <a:p>
            <a:pPr marL="0" indent="0">
              <a:buNone/>
            </a:pPr>
            <a:r>
              <a:rPr lang="ru-RU" sz="2500" b="1" i="1" dirty="0"/>
              <a:t>Пример: </a:t>
            </a:r>
            <a:r>
              <a:rPr lang="ru-RU" sz="2500" dirty="0"/>
              <a:t>фашистская Германия, возглавляемая Гитлером</a:t>
            </a:r>
            <a:endParaRPr lang="ru-RU" sz="2500" b="1" i="1" dirty="0"/>
          </a:p>
          <a:p>
            <a:pPr marL="0" indent="0">
              <a:buNone/>
            </a:pPr>
            <a:r>
              <a:rPr lang="ru-RU" sz="2500" b="1" dirty="0"/>
              <a:t>-Шовинизм</a:t>
            </a:r>
            <a:r>
              <a:rPr lang="ru-RU" sz="2500" dirty="0"/>
              <a:t>(</a:t>
            </a:r>
            <a:r>
              <a:rPr lang="ru-RU" sz="2500" dirty="0">
                <a:solidFill>
                  <a:srgbClr val="FF0000"/>
                </a:solidFill>
              </a:rPr>
              <a:t>презрительное отношение к другим народам</a:t>
            </a:r>
            <a:r>
              <a:rPr lang="ru-RU" sz="2500" dirty="0"/>
              <a:t>)</a:t>
            </a:r>
          </a:p>
          <a:p>
            <a:pPr marL="0" indent="0">
              <a:buNone/>
            </a:pPr>
            <a:r>
              <a:rPr lang="ru-RU" sz="2500" b="1" i="1" dirty="0"/>
              <a:t>Пример: </a:t>
            </a:r>
            <a:r>
              <a:rPr lang="ru-RU" sz="2500" dirty="0"/>
              <a:t> </a:t>
            </a:r>
            <a:r>
              <a:rPr lang="ru-RU" sz="2500" dirty="0" smtClean="0"/>
              <a:t>не шутейный </a:t>
            </a:r>
            <a:r>
              <a:rPr lang="ru-RU" sz="2500" dirty="0"/>
              <a:t>шовинизм в отношении </a:t>
            </a:r>
            <a:r>
              <a:rPr lang="ru-RU" sz="2500" dirty="0" err="1"/>
              <a:t>магглов</a:t>
            </a:r>
            <a:r>
              <a:rPr lang="ru-RU" sz="2500" dirty="0"/>
              <a:t> проявляют </a:t>
            </a:r>
            <a:r>
              <a:rPr lang="ru-RU" sz="2500" dirty="0" err="1"/>
              <a:t>Волдеморт</a:t>
            </a:r>
            <a:r>
              <a:rPr lang="ru-RU" sz="2500" dirty="0"/>
              <a:t> и его сторонники. Достается и волшебникам, вышедшим из </a:t>
            </a:r>
            <a:r>
              <a:rPr lang="ru-RU" sz="2500" dirty="0" err="1"/>
              <a:t>маггловских</a:t>
            </a:r>
            <a:r>
              <a:rPr lang="ru-RU" sz="2500" dirty="0"/>
              <a:t> семей, и </a:t>
            </a:r>
            <a:r>
              <a:rPr lang="ru-RU" sz="2500" dirty="0" err="1"/>
              <a:t>полукровкам</a:t>
            </a:r>
            <a:r>
              <a:rPr lang="ru-RU" sz="2500" dirty="0"/>
              <a:t> — их ждет неправый суд под руководством Долорес </a:t>
            </a:r>
            <a:r>
              <a:rPr lang="ru-RU" sz="2500" dirty="0" err="1"/>
              <a:t>Амбридж</a:t>
            </a:r>
            <a:r>
              <a:rPr lang="ru-RU" sz="2500" dirty="0"/>
              <a:t>.</a:t>
            </a:r>
            <a:endParaRPr lang="ru-RU" sz="25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7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96" y="1138336"/>
            <a:ext cx="9365861" cy="802432"/>
          </a:xfrm>
        </p:spPr>
        <p:txBody>
          <a:bodyPr/>
          <a:lstStyle/>
          <a:p>
            <a:r>
              <a:rPr lang="ru-RU" dirty="0"/>
              <a:t>Причины межэтнических </a:t>
            </a:r>
            <a:r>
              <a:rPr lang="ru-RU" dirty="0" smtClean="0"/>
              <a:t>конфликтов</a:t>
            </a:r>
            <a:br>
              <a:rPr lang="ru-RU" dirty="0" smtClean="0"/>
            </a:br>
            <a:r>
              <a:rPr lang="ru-RU" b="1" dirty="0">
                <a:solidFill>
                  <a:schemeClr val="bg1"/>
                </a:solidFill>
              </a:rPr>
              <a:t>1)Социально-психологические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причины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474" y="2276669"/>
            <a:ext cx="10226350" cy="399350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700" dirty="0"/>
              <a:t>-</a:t>
            </a:r>
            <a:r>
              <a:rPr lang="ru-RU" sz="3700" b="1" dirty="0"/>
              <a:t>Расизм</a:t>
            </a:r>
            <a:r>
              <a:rPr lang="ru-RU" sz="3700" dirty="0"/>
              <a:t>(</a:t>
            </a:r>
            <a:r>
              <a:rPr lang="ru-RU" sz="3700" dirty="0">
                <a:solidFill>
                  <a:srgbClr val="FF0000"/>
                </a:solidFill>
              </a:rPr>
              <a:t>Исходящая из антинаучного утверждения о неравноценности рас реакционная теория о якобы исторической необходимости господства «высших», «полноценных» рас над «низшими», «неполноценными»)</a:t>
            </a:r>
          </a:p>
          <a:p>
            <a:pPr marL="0" indent="0">
              <a:buNone/>
            </a:pPr>
            <a:r>
              <a:rPr lang="ru-RU" sz="3700" b="1" i="1" dirty="0"/>
              <a:t>Пример:</a:t>
            </a:r>
            <a:r>
              <a:rPr lang="ru-RU" sz="3700" dirty="0"/>
              <a:t>21 августа 2006 года на одной из территорий Черкизовского рынка произошёл взрыв. В результате теракта погибли 14 человек (из них 8 погибли на месте, а остальные скончались в больницах), в том числе двое детей и были ранены 61 человек. Через некоторое время было установлено, что все подозреваемые были членами националистической организации «Спас».</a:t>
            </a:r>
            <a:endParaRPr lang="ru-RU" sz="3700" b="1" i="1" dirty="0"/>
          </a:p>
          <a:p>
            <a:pPr marL="0" indent="0">
              <a:buNone/>
            </a:pPr>
            <a:endParaRPr lang="ru-RU" sz="3700" b="1" dirty="0"/>
          </a:p>
          <a:p>
            <a:pPr marL="0" indent="0">
              <a:buNone/>
            </a:pPr>
            <a:r>
              <a:rPr lang="ru-RU" sz="3700" dirty="0"/>
              <a:t>-</a:t>
            </a:r>
            <a:r>
              <a:rPr lang="ru-RU" sz="3700" b="1" dirty="0"/>
              <a:t>Стереотипы</a:t>
            </a:r>
            <a:r>
              <a:rPr lang="ru-RU" sz="3700" dirty="0"/>
              <a:t>(</a:t>
            </a:r>
            <a:r>
              <a:rPr lang="ru-RU" sz="3700" dirty="0">
                <a:solidFill>
                  <a:srgbClr val="FF0000"/>
                </a:solidFill>
              </a:rPr>
              <a:t>упрощенное обобщение мнений, основанное на частично достоверной информации</a:t>
            </a:r>
            <a:r>
              <a:rPr lang="ru-RU" sz="3700" dirty="0"/>
              <a:t>) </a:t>
            </a:r>
          </a:p>
          <a:p>
            <a:pPr marL="0" indent="0">
              <a:buNone/>
            </a:pPr>
            <a:r>
              <a:rPr lang="ru-RU" sz="3700" b="1" i="1" dirty="0" smtClean="0"/>
              <a:t>Пример: </a:t>
            </a:r>
            <a:r>
              <a:rPr lang="ru-RU" sz="3700" dirty="0" smtClean="0"/>
              <a:t>Все </a:t>
            </a:r>
            <a:r>
              <a:rPr lang="ru-RU" sz="3700" dirty="0"/>
              <a:t>молдаване недалекие, потому что с раннего детства пьют виноградное вино</a:t>
            </a:r>
            <a:r>
              <a:rPr lang="ru-RU" sz="2700" dirty="0" smtClean="0"/>
              <a:t>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6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Причины межэтнических конфликтов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60" y="2454210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2)Этно-демографические причины</a:t>
            </a:r>
          </a:p>
          <a:p>
            <a:pPr marL="0" indent="0">
              <a:buNone/>
            </a:pPr>
            <a:r>
              <a:rPr lang="ru-RU" sz="1200" i="1" dirty="0" smtClean="0"/>
              <a:t>Резкий рост миграции</a:t>
            </a:r>
          </a:p>
          <a:p>
            <a:pPr marL="0" indent="0">
              <a:buNone/>
            </a:pPr>
            <a:r>
              <a:rPr lang="ru-RU" sz="2800" b="1" dirty="0" smtClean="0"/>
              <a:t>3)Культурно-языковые причины</a:t>
            </a:r>
          </a:p>
          <a:p>
            <a:pPr marL="0" indent="0">
              <a:buNone/>
            </a:pPr>
            <a:r>
              <a:rPr lang="ru-RU" sz="1400" i="1" dirty="0" smtClean="0"/>
              <a:t>Подавление одного языка другим</a:t>
            </a:r>
          </a:p>
          <a:p>
            <a:pPr marL="0" indent="0">
              <a:buNone/>
            </a:pPr>
            <a:r>
              <a:rPr lang="ru-RU" sz="2800" b="1" dirty="0" smtClean="0"/>
              <a:t>4)Социально-экономические причины</a:t>
            </a:r>
          </a:p>
          <a:p>
            <a:pPr marL="0" indent="0">
              <a:buNone/>
            </a:pPr>
            <a:r>
              <a:rPr lang="ru-RU" sz="1600" i="1" dirty="0" smtClean="0"/>
              <a:t>Неравенство этносов в уровне доходов, власти и образования</a:t>
            </a:r>
          </a:p>
          <a:p>
            <a:pPr marL="0" indent="0">
              <a:buNone/>
            </a:pPr>
            <a:r>
              <a:rPr lang="ru-RU" sz="2800" b="1" dirty="0" smtClean="0"/>
              <a:t>5)Территориальные причины</a:t>
            </a:r>
          </a:p>
          <a:p>
            <a:pPr marL="0" indent="0">
              <a:buNone/>
            </a:pPr>
            <a:r>
              <a:rPr lang="ru-RU" sz="1200" i="1" dirty="0" smtClean="0"/>
              <a:t>-Несовпадение этнических и территориальных границ</a:t>
            </a:r>
          </a:p>
          <a:p>
            <a:pPr marL="0" indent="0">
              <a:buNone/>
            </a:pPr>
            <a:r>
              <a:rPr lang="ru-RU" sz="1200" i="1" dirty="0" smtClean="0"/>
              <a:t>-Депортация</a:t>
            </a:r>
          </a:p>
          <a:p>
            <a:pPr marL="0" indent="0">
              <a:buNone/>
            </a:pPr>
            <a:r>
              <a:rPr lang="ru-RU" sz="1200" i="1" dirty="0" smtClean="0"/>
              <a:t>-Борьба за спорные территории </a:t>
            </a:r>
            <a:endParaRPr lang="ru-RU" sz="1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701" y="2080725"/>
            <a:ext cx="3170854" cy="158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326" y="4066245"/>
            <a:ext cx="2381250" cy="15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679" y="5044547"/>
            <a:ext cx="2506792" cy="14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Причины межэтнических конфликтов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868" y="2332913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6)Конфессиональные конфликты(религиозные)</a:t>
            </a:r>
          </a:p>
          <a:p>
            <a:pPr marL="0" indent="0">
              <a:buNone/>
            </a:pPr>
            <a:r>
              <a:rPr lang="ru-RU" sz="2000" i="1" dirty="0" smtClean="0"/>
              <a:t>Индия и Пакистан</a:t>
            </a:r>
          </a:p>
          <a:p>
            <a:pPr marL="0" indent="0">
              <a:buNone/>
            </a:pPr>
            <a:r>
              <a:rPr lang="ru-RU" sz="4000" b="1" dirty="0" smtClean="0"/>
              <a:t>7)Исторические причины</a:t>
            </a:r>
          </a:p>
          <a:p>
            <a:pPr marL="0" indent="0">
              <a:buNone/>
            </a:pPr>
            <a:r>
              <a:rPr lang="ru-RU" sz="2000" i="1" dirty="0" smtClean="0"/>
              <a:t>Память о прошлых конфликтах (Чеченская война) </a:t>
            </a:r>
          </a:p>
          <a:p>
            <a:pPr marL="0" indent="0">
              <a:buNone/>
            </a:pPr>
            <a:r>
              <a:rPr lang="ru-RU" sz="4000" b="1" dirty="0" smtClean="0"/>
              <a:t>8)Культурные причины</a:t>
            </a:r>
          </a:p>
          <a:p>
            <a:pPr marL="0" indent="0">
              <a:buNone/>
            </a:pPr>
            <a:r>
              <a:rPr lang="ru-RU" i="1" dirty="0" smtClean="0"/>
              <a:t>Различия в бытовом поведении 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94" y="2566755"/>
            <a:ext cx="4192068" cy="34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5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918" y="186614"/>
            <a:ext cx="7074159" cy="14201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Типы межнациональных конфликтов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279919" y="1741649"/>
            <a:ext cx="3010678" cy="1514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Государственно-правовой (Югославия)</a:t>
            </a:r>
          </a:p>
        </p:txBody>
      </p:sp>
      <p:sp>
        <p:nvSpPr>
          <p:cNvPr id="5" name="Овал 4"/>
          <p:cNvSpPr/>
          <p:nvPr/>
        </p:nvSpPr>
        <p:spPr>
          <a:xfrm>
            <a:off x="6955188" y="4321559"/>
            <a:ext cx="4624102" cy="1519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Этнотерриториаль-ный</a:t>
            </a:r>
            <a:r>
              <a:rPr lang="ru-RU" dirty="0" smtClean="0"/>
              <a:t>(распад СССР)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54583" y="1666785"/>
            <a:ext cx="5188601" cy="2466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Этнодемографичес</a:t>
            </a:r>
            <a:r>
              <a:rPr lang="ru-RU" dirty="0" smtClean="0"/>
              <a:t>-кий(такого</a:t>
            </a:r>
            <a:r>
              <a:rPr lang="ru-RU" dirty="0"/>
              <a:t> рода конфликты характерны для Прибалтики, Молдовы, ряда </a:t>
            </a:r>
            <a:r>
              <a:rPr lang="ru-RU" dirty="0" smtClean="0"/>
              <a:t>республик Российской</a:t>
            </a:r>
            <a:r>
              <a:rPr lang="ru-RU" dirty="0"/>
              <a:t> Федерации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314" y="3676261"/>
            <a:ext cx="3497425" cy="2164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Социально-психологический(</a:t>
            </a:r>
            <a:r>
              <a:rPr lang="ru-RU" dirty="0"/>
              <a:t>События последних лет в СССР и </a:t>
            </a:r>
            <a:r>
              <a:rPr lang="ru-RU" dirty="0" smtClean="0"/>
              <a:t>СНГ)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46918" y="1408128"/>
            <a:ext cx="421433" cy="50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67331" y="1147665"/>
            <a:ext cx="345232" cy="45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57634" y="1606714"/>
            <a:ext cx="910513" cy="238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73216" y="1606714"/>
            <a:ext cx="1703612" cy="2526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76" y="3768886"/>
            <a:ext cx="2381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8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365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 (конференц-зал)</vt:lpstr>
      <vt:lpstr>Межнациональные отношения</vt:lpstr>
      <vt:lpstr>Межэтническое сотрудничество</vt:lpstr>
      <vt:lpstr>Межэтнические конфликты</vt:lpstr>
      <vt:lpstr>Причины межэтнических конфликтов</vt:lpstr>
      <vt:lpstr>Причины межэтнических конфликтов 1)Социально-психологические причины </vt:lpstr>
      <vt:lpstr>Причины межэтнических конфликтов 1)Социально-психологические причины </vt:lpstr>
      <vt:lpstr>Причины межэтнических конфликтов</vt:lpstr>
      <vt:lpstr>Причины межэтнических конфликтов</vt:lpstr>
      <vt:lpstr>Типы межнациональных конфликтов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Межнациональные отношения</dc:title>
  <dc:creator>Daniil</dc:creator>
  <cp:lastModifiedBy>Teacher</cp:lastModifiedBy>
  <cp:revision>16</cp:revision>
  <dcterms:created xsi:type="dcterms:W3CDTF">2015-04-22T14:47:22Z</dcterms:created>
  <dcterms:modified xsi:type="dcterms:W3CDTF">2015-08-18T08:20:56Z</dcterms:modified>
</cp:coreProperties>
</file>